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1" r:id="rId8"/>
    <p:sldId id="262" r:id="rId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1" d="100"/>
          <a:sy n="81" d="100"/>
        </p:scale>
        <p:origin x="120" y="6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DDBA7C25-CB6E-444D-AE64-D8AB549336B9}" type="datetimeFigureOut">
              <a:rPr lang="nl-NL" smtClean="0"/>
              <a:t>27-8-2019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570A70E-5072-4219-AA06-9954E6CABA16}" type="slidenum">
              <a:rPr lang="nl-NL" smtClean="0"/>
              <a:t>‹nr.›</a:t>
            </a:fld>
            <a:endParaRPr lang="nl-NL"/>
          </a:p>
        </p:txBody>
      </p:sp>
    </p:spTree>
    <p:extLst>
      <p:ext uri="{BB962C8B-B14F-4D97-AF65-F5344CB8AC3E}">
        <p14:creationId xmlns:p14="http://schemas.microsoft.com/office/powerpoint/2010/main" val="2944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DBA7C25-CB6E-444D-AE64-D8AB549336B9}" type="datetimeFigureOut">
              <a:rPr lang="nl-NL" smtClean="0"/>
              <a:t>27-8-2019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570A70E-5072-4219-AA06-9954E6CABA16}" type="slidenum">
              <a:rPr lang="nl-NL" smtClean="0"/>
              <a:t>‹nr.›</a:t>
            </a:fld>
            <a:endParaRPr lang="nl-NL"/>
          </a:p>
        </p:txBody>
      </p:sp>
    </p:spTree>
    <p:extLst>
      <p:ext uri="{BB962C8B-B14F-4D97-AF65-F5344CB8AC3E}">
        <p14:creationId xmlns:p14="http://schemas.microsoft.com/office/powerpoint/2010/main" val="1632177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DBA7C25-CB6E-444D-AE64-D8AB549336B9}" type="datetimeFigureOut">
              <a:rPr lang="nl-NL" smtClean="0"/>
              <a:t>27-8-2019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570A70E-5072-4219-AA06-9954E6CABA16}" type="slidenum">
              <a:rPr lang="nl-NL" smtClean="0"/>
              <a:t>‹nr.›</a:t>
            </a:fld>
            <a:endParaRPr lang="nl-NL"/>
          </a:p>
        </p:txBody>
      </p:sp>
    </p:spTree>
    <p:extLst>
      <p:ext uri="{BB962C8B-B14F-4D97-AF65-F5344CB8AC3E}">
        <p14:creationId xmlns:p14="http://schemas.microsoft.com/office/powerpoint/2010/main" val="2286304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DBA7C25-CB6E-444D-AE64-D8AB549336B9}" type="datetimeFigureOut">
              <a:rPr lang="nl-NL" smtClean="0"/>
              <a:t>27-8-2019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570A70E-5072-4219-AA06-9954E6CABA16}" type="slidenum">
              <a:rPr lang="nl-NL" smtClean="0"/>
              <a:t>‹nr.›</a:t>
            </a:fld>
            <a:endParaRPr lang="nl-NL"/>
          </a:p>
        </p:txBody>
      </p:sp>
    </p:spTree>
    <p:extLst>
      <p:ext uri="{BB962C8B-B14F-4D97-AF65-F5344CB8AC3E}">
        <p14:creationId xmlns:p14="http://schemas.microsoft.com/office/powerpoint/2010/main" val="494125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DDBA7C25-CB6E-444D-AE64-D8AB549336B9}" type="datetimeFigureOut">
              <a:rPr lang="nl-NL" smtClean="0"/>
              <a:t>27-8-2019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570A70E-5072-4219-AA06-9954E6CABA16}" type="slidenum">
              <a:rPr lang="nl-NL" smtClean="0"/>
              <a:t>‹nr.›</a:t>
            </a:fld>
            <a:endParaRPr lang="nl-NL"/>
          </a:p>
        </p:txBody>
      </p:sp>
    </p:spTree>
    <p:extLst>
      <p:ext uri="{BB962C8B-B14F-4D97-AF65-F5344CB8AC3E}">
        <p14:creationId xmlns:p14="http://schemas.microsoft.com/office/powerpoint/2010/main" val="190284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DDBA7C25-CB6E-444D-AE64-D8AB549336B9}" type="datetimeFigureOut">
              <a:rPr lang="nl-NL" smtClean="0"/>
              <a:t>27-8-2019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570A70E-5072-4219-AA06-9954E6CABA16}" type="slidenum">
              <a:rPr lang="nl-NL" smtClean="0"/>
              <a:t>‹nr.›</a:t>
            </a:fld>
            <a:endParaRPr lang="nl-NL"/>
          </a:p>
        </p:txBody>
      </p:sp>
    </p:spTree>
    <p:extLst>
      <p:ext uri="{BB962C8B-B14F-4D97-AF65-F5344CB8AC3E}">
        <p14:creationId xmlns:p14="http://schemas.microsoft.com/office/powerpoint/2010/main" val="392805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DDBA7C25-CB6E-444D-AE64-D8AB549336B9}" type="datetimeFigureOut">
              <a:rPr lang="nl-NL" smtClean="0"/>
              <a:t>27-8-2019</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7570A70E-5072-4219-AA06-9954E6CABA16}" type="slidenum">
              <a:rPr lang="nl-NL" smtClean="0"/>
              <a:t>‹nr.›</a:t>
            </a:fld>
            <a:endParaRPr lang="nl-NL"/>
          </a:p>
        </p:txBody>
      </p:sp>
    </p:spTree>
    <p:extLst>
      <p:ext uri="{BB962C8B-B14F-4D97-AF65-F5344CB8AC3E}">
        <p14:creationId xmlns:p14="http://schemas.microsoft.com/office/powerpoint/2010/main" val="863246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DDBA7C25-CB6E-444D-AE64-D8AB549336B9}" type="datetimeFigureOut">
              <a:rPr lang="nl-NL" smtClean="0"/>
              <a:t>27-8-2019</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7570A70E-5072-4219-AA06-9954E6CABA16}" type="slidenum">
              <a:rPr lang="nl-NL" smtClean="0"/>
              <a:t>‹nr.›</a:t>
            </a:fld>
            <a:endParaRPr lang="nl-NL"/>
          </a:p>
        </p:txBody>
      </p:sp>
    </p:spTree>
    <p:extLst>
      <p:ext uri="{BB962C8B-B14F-4D97-AF65-F5344CB8AC3E}">
        <p14:creationId xmlns:p14="http://schemas.microsoft.com/office/powerpoint/2010/main" val="13630620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DDBA7C25-CB6E-444D-AE64-D8AB549336B9}" type="datetimeFigureOut">
              <a:rPr lang="nl-NL" smtClean="0"/>
              <a:t>27-8-2019</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7570A70E-5072-4219-AA06-9954E6CABA16}" type="slidenum">
              <a:rPr lang="nl-NL" smtClean="0"/>
              <a:t>‹nr.›</a:t>
            </a:fld>
            <a:endParaRPr lang="nl-NL"/>
          </a:p>
        </p:txBody>
      </p:sp>
    </p:spTree>
    <p:extLst>
      <p:ext uri="{BB962C8B-B14F-4D97-AF65-F5344CB8AC3E}">
        <p14:creationId xmlns:p14="http://schemas.microsoft.com/office/powerpoint/2010/main" val="1050023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DBA7C25-CB6E-444D-AE64-D8AB549336B9}" type="datetimeFigureOut">
              <a:rPr lang="nl-NL" smtClean="0"/>
              <a:t>27-8-2019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570A70E-5072-4219-AA06-9954E6CABA16}" type="slidenum">
              <a:rPr lang="nl-NL" smtClean="0"/>
              <a:t>‹nr.›</a:t>
            </a:fld>
            <a:endParaRPr lang="nl-NL"/>
          </a:p>
        </p:txBody>
      </p:sp>
    </p:spTree>
    <p:extLst>
      <p:ext uri="{BB962C8B-B14F-4D97-AF65-F5344CB8AC3E}">
        <p14:creationId xmlns:p14="http://schemas.microsoft.com/office/powerpoint/2010/main" val="1697383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DBA7C25-CB6E-444D-AE64-D8AB549336B9}" type="datetimeFigureOut">
              <a:rPr lang="nl-NL" smtClean="0"/>
              <a:t>27-8-2019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570A70E-5072-4219-AA06-9954E6CABA16}" type="slidenum">
              <a:rPr lang="nl-NL" smtClean="0"/>
              <a:t>‹nr.›</a:t>
            </a:fld>
            <a:endParaRPr lang="nl-NL"/>
          </a:p>
        </p:txBody>
      </p:sp>
    </p:spTree>
    <p:extLst>
      <p:ext uri="{BB962C8B-B14F-4D97-AF65-F5344CB8AC3E}">
        <p14:creationId xmlns:p14="http://schemas.microsoft.com/office/powerpoint/2010/main" val="4293628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BA7C25-CB6E-444D-AE64-D8AB549336B9}" type="datetimeFigureOut">
              <a:rPr lang="nl-NL" smtClean="0"/>
              <a:t>27-8-2019</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70A70E-5072-4219-AA06-9954E6CABA16}" type="slidenum">
              <a:rPr lang="nl-NL" smtClean="0"/>
              <a:t>‹nr.›</a:t>
            </a:fld>
            <a:endParaRPr lang="nl-NL"/>
          </a:p>
        </p:txBody>
      </p:sp>
    </p:spTree>
    <p:extLst>
      <p:ext uri="{BB962C8B-B14F-4D97-AF65-F5344CB8AC3E}">
        <p14:creationId xmlns:p14="http://schemas.microsoft.com/office/powerpoint/2010/main" val="15649692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sLErPqqCC54"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Paragraaf 1</a:t>
            </a:r>
            <a:endParaRPr lang="nl-NL" dirty="0"/>
          </a:p>
        </p:txBody>
      </p:sp>
      <p:sp>
        <p:nvSpPr>
          <p:cNvPr id="3" name="Ondertitel 2"/>
          <p:cNvSpPr>
            <a:spLocks noGrp="1"/>
          </p:cNvSpPr>
          <p:nvPr>
            <p:ph type="subTitle" idx="1"/>
          </p:nvPr>
        </p:nvSpPr>
        <p:spPr/>
        <p:txBody>
          <a:bodyPr/>
          <a:lstStyle/>
          <a:p>
            <a:r>
              <a:rPr lang="nl-NL" dirty="0" smtClean="0"/>
              <a:t>De agrarische revolutie</a:t>
            </a:r>
            <a:endParaRPr lang="nl-NL" dirty="0"/>
          </a:p>
        </p:txBody>
      </p:sp>
    </p:spTree>
    <p:extLst>
      <p:ext uri="{BB962C8B-B14F-4D97-AF65-F5344CB8AC3E}">
        <p14:creationId xmlns:p14="http://schemas.microsoft.com/office/powerpoint/2010/main" val="27513123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Kenmerkende aspecten bij deze paragraaf: </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De levenswijze van jagers-verzamelaars</a:t>
            </a:r>
          </a:p>
          <a:p>
            <a:r>
              <a:rPr lang="nl-NL" dirty="0" smtClean="0"/>
              <a:t>Het ontstaan van landbouw en </a:t>
            </a:r>
            <a:r>
              <a:rPr lang="nl-NL" dirty="0" smtClean="0"/>
              <a:t>landbouwsamenlevingen</a:t>
            </a:r>
          </a:p>
          <a:p>
            <a:r>
              <a:rPr lang="nl-NL" dirty="0" smtClean="0"/>
              <a:t>Het ontstaan van de eerste </a:t>
            </a:r>
            <a:r>
              <a:rPr lang="nl-NL" smtClean="0"/>
              <a:t>stedelijke gemeenschappen</a:t>
            </a:r>
            <a:endParaRPr lang="nl-NL" dirty="0" smtClean="0"/>
          </a:p>
          <a:p>
            <a:endParaRPr lang="nl-NL" dirty="0"/>
          </a:p>
          <a:p>
            <a:pPr marL="0" indent="0">
              <a:buNone/>
            </a:pPr>
            <a:r>
              <a:rPr lang="nl-NL" dirty="0" smtClean="0"/>
              <a:t>LET GOED OP; je hoeft over deze stof alleen heel goed de kenmerkende aspecten te begrijpen</a:t>
            </a:r>
          </a:p>
          <a:p>
            <a:r>
              <a:rPr lang="nl-NL" dirty="0" smtClean="0"/>
              <a:t>over de levenswijze van jagers-verzamelaars</a:t>
            </a:r>
          </a:p>
          <a:p>
            <a:r>
              <a:rPr lang="nl-NL" dirty="0" smtClean="0"/>
              <a:t>over het ontstaan van landbouw</a:t>
            </a:r>
          </a:p>
          <a:p>
            <a:r>
              <a:rPr lang="nl-NL" dirty="0" smtClean="0"/>
              <a:t>over landbouwsamenlevingen. </a:t>
            </a:r>
            <a:endParaRPr lang="nl-NL" dirty="0"/>
          </a:p>
        </p:txBody>
      </p:sp>
    </p:spTree>
    <p:extLst>
      <p:ext uri="{BB962C8B-B14F-4D97-AF65-F5344CB8AC3E}">
        <p14:creationId xmlns:p14="http://schemas.microsoft.com/office/powerpoint/2010/main" val="4395584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solidFill>
                  <a:srgbClr val="FF0000"/>
                </a:solidFill>
              </a:rPr>
              <a:t>Jagers en verzamelaars: kenmerken</a:t>
            </a:r>
            <a:endParaRPr lang="nl-NL" b="1" dirty="0">
              <a:solidFill>
                <a:srgbClr val="FF0000"/>
              </a:solidFill>
            </a:endParaRPr>
          </a:p>
        </p:txBody>
      </p:sp>
      <p:sp>
        <p:nvSpPr>
          <p:cNvPr id="3" name="Tijdelijke aanduiding voor inhoud 2"/>
          <p:cNvSpPr>
            <a:spLocks noGrp="1"/>
          </p:cNvSpPr>
          <p:nvPr>
            <p:ph idx="1"/>
          </p:nvPr>
        </p:nvSpPr>
        <p:spPr>
          <a:xfrm>
            <a:off x="838200" y="1825624"/>
            <a:ext cx="10515600" cy="4806995"/>
          </a:xfrm>
        </p:spPr>
        <p:txBody>
          <a:bodyPr>
            <a:normAutofit fontScale="85000" lnSpcReduction="20000"/>
          </a:bodyPr>
          <a:lstStyle/>
          <a:p>
            <a:pPr marL="0" indent="0">
              <a:buNone/>
            </a:pPr>
            <a:r>
              <a:rPr lang="nl-NL" dirty="0" smtClean="0"/>
              <a:t>De mensheid kent een zeer lange geschiedenis waarbij het middel van bestaan: </a:t>
            </a:r>
            <a:r>
              <a:rPr lang="nl-NL" dirty="0" smtClean="0">
                <a:solidFill>
                  <a:srgbClr val="FF0000"/>
                </a:solidFill>
              </a:rPr>
              <a:t>jagen &amp; verzamelen</a:t>
            </a:r>
            <a:r>
              <a:rPr lang="nl-NL" dirty="0" smtClean="0"/>
              <a:t> was. (van 2.5 miljoen jaar geleden tot 11.000 v Chr.)</a:t>
            </a:r>
          </a:p>
          <a:p>
            <a:pPr marL="0" indent="0">
              <a:buNone/>
            </a:pPr>
            <a:r>
              <a:rPr lang="nl-NL" b="1" u="sng" dirty="0" smtClean="0"/>
              <a:t>Kenmerken van een jagers-verzamelaars-samenleving</a:t>
            </a:r>
          </a:p>
          <a:p>
            <a:pPr>
              <a:buFontTx/>
              <a:buChar char="-"/>
            </a:pPr>
            <a:r>
              <a:rPr lang="nl-NL" dirty="0" smtClean="0"/>
              <a:t>Nomadisch bestaan (rondtrekken)</a:t>
            </a:r>
          </a:p>
          <a:p>
            <a:pPr>
              <a:buFontTx/>
              <a:buChar char="-"/>
            </a:pPr>
            <a:r>
              <a:rPr lang="nl-NL" dirty="0" smtClean="0"/>
              <a:t>Rolverdeling </a:t>
            </a:r>
            <a:r>
              <a:rPr lang="nl-NL" sz="2100" i="1" dirty="0" smtClean="0"/>
              <a:t>(vrouwen bijv. verzamelen, mannen bijv. jagen)</a:t>
            </a:r>
          </a:p>
          <a:p>
            <a:pPr>
              <a:buFontTx/>
              <a:buChar char="-"/>
            </a:pPr>
            <a:r>
              <a:rPr lang="nl-NL" dirty="0" smtClean="0"/>
              <a:t>Geen bezit </a:t>
            </a:r>
            <a:r>
              <a:rPr lang="nl-NL" dirty="0" smtClean="0">
                <a:sym typeface="Wingdings" panose="05000000000000000000" pitchFamily="2" charset="2"/>
              </a:rPr>
              <a:t> </a:t>
            </a:r>
            <a:r>
              <a:rPr lang="nl-NL" dirty="0" smtClean="0"/>
              <a:t> geen tot zeer weinig sociale verschillen</a:t>
            </a:r>
          </a:p>
          <a:p>
            <a:pPr>
              <a:buFontTx/>
              <a:buChar char="-"/>
            </a:pPr>
            <a:r>
              <a:rPr lang="nl-NL" dirty="0" smtClean="0"/>
              <a:t>Leven in kleine familiegroepen (+/- 30 personen)</a:t>
            </a:r>
          </a:p>
          <a:p>
            <a:pPr>
              <a:buFontTx/>
              <a:buChar char="-"/>
            </a:pPr>
            <a:r>
              <a:rPr lang="nl-NL" dirty="0" smtClean="0"/>
              <a:t>Wel een cultuur (dingen maken en bedenken), maar géén beschaving (omdat men het schrift niet gebruikt). </a:t>
            </a:r>
          </a:p>
          <a:p>
            <a:pPr lvl="1">
              <a:buFontTx/>
              <a:buChar char="-"/>
            </a:pPr>
            <a:r>
              <a:rPr lang="nl-NL" dirty="0" smtClean="0"/>
              <a:t>Voorbeeld van cultuuruitingen van jagers-verzamelaars = grottekeningen, vruchtbaarheidsbeeldjes, gebruik van wapens en werktuigen. Waarschijnlijk hadden deze mensen dus wel een soort van religie. Maar we weten het niet zeker omdat we niet over voldoende bronnen beschikken. </a:t>
            </a:r>
          </a:p>
          <a:p>
            <a:pPr lvl="1">
              <a:buFontTx/>
              <a:buChar char="-"/>
            </a:pPr>
            <a:r>
              <a:rPr lang="nl-NL" dirty="0" smtClean="0"/>
              <a:t>De mensen leven in de </a:t>
            </a:r>
            <a:r>
              <a:rPr lang="nl-NL" dirty="0" err="1" smtClean="0"/>
              <a:t>pre-historie</a:t>
            </a:r>
            <a:r>
              <a:rPr lang="nl-NL" dirty="0" smtClean="0"/>
              <a:t> omdat men het schrift niet gebruik. De historie (of geschiedenis) begint als culturen een schrift gaan gebruiken en daardoor schriftelijke bronnen achterlaten. </a:t>
            </a:r>
          </a:p>
          <a:p>
            <a:pPr>
              <a:buFontTx/>
              <a:buChar char="-"/>
            </a:pPr>
            <a:endParaRPr lang="nl-NL" dirty="0"/>
          </a:p>
        </p:txBody>
      </p:sp>
    </p:spTree>
    <p:extLst>
      <p:ext uri="{BB962C8B-B14F-4D97-AF65-F5344CB8AC3E}">
        <p14:creationId xmlns:p14="http://schemas.microsoft.com/office/powerpoint/2010/main" val="2228394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solidFill>
                  <a:srgbClr val="FF0000"/>
                </a:solidFill>
              </a:rPr>
              <a:t>Landbouwrevolutie</a:t>
            </a:r>
            <a:endParaRPr lang="nl-NL" b="1" dirty="0">
              <a:solidFill>
                <a:srgbClr val="FF0000"/>
              </a:solidFill>
            </a:endParaRPr>
          </a:p>
        </p:txBody>
      </p:sp>
      <p:sp>
        <p:nvSpPr>
          <p:cNvPr id="3" name="Tijdelijke aanduiding voor inhoud 2"/>
          <p:cNvSpPr>
            <a:spLocks noGrp="1"/>
          </p:cNvSpPr>
          <p:nvPr>
            <p:ph idx="1"/>
          </p:nvPr>
        </p:nvSpPr>
        <p:spPr/>
        <p:txBody>
          <a:bodyPr/>
          <a:lstStyle/>
          <a:p>
            <a:pPr marL="0" indent="0">
              <a:buNone/>
            </a:pPr>
            <a:r>
              <a:rPr lang="nl-NL" dirty="0" smtClean="0"/>
              <a:t>Revolutie = grote ingrijpende verandering (allerlei aspecten van de maatschappij veranderen: politiek / economie /sociaal enz.)</a:t>
            </a:r>
          </a:p>
          <a:p>
            <a:pPr marL="0" indent="0">
              <a:buNone/>
            </a:pPr>
            <a:endParaRPr lang="nl-NL" dirty="0"/>
          </a:p>
          <a:p>
            <a:pPr marL="0" indent="0">
              <a:buNone/>
            </a:pPr>
            <a:r>
              <a:rPr lang="nl-NL" dirty="0" smtClean="0"/>
              <a:t>Wat? De landbouwrevolutie = de (zeer langzame) overgang van jagers-verzamelaarssamenleving naar een landbouwsamenleving. </a:t>
            </a:r>
          </a:p>
          <a:p>
            <a:pPr marL="0" indent="0">
              <a:buNone/>
            </a:pPr>
            <a:r>
              <a:rPr lang="nl-NL" dirty="0" smtClean="0"/>
              <a:t>Wanneer? Ong. 11.000 jaar v Chr.</a:t>
            </a:r>
          </a:p>
          <a:p>
            <a:pPr marL="0" indent="0">
              <a:buNone/>
            </a:pPr>
            <a:r>
              <a:rPr lang="nl-NL" dirty="0" smtClean="0"/>
              <a:t>Waar? In de vruchtbare halve maan (gebied in het Midden-Oosten).  </a:t>
            </a:r>
          </a:p>
          <a:p>
            <a:pPr marL="0" indent="0">
              <a:buNone/>
            </a:pPr>
            <a:r>
              <a:rPr lang="nl-NL" dirty="0" smtClean="0"/>
              <a:t>Waarom? Dat weet men niet zeker, misschien door een klimaatverandering. </a:t>
            </a:r>
          </a:p>
          <a:p>
            <a:pPr marL="0" indent="0">
              <a:buNone/>
            </a:pPr>
            <a:endParaRPr lang="nl-NL" dirty="0"/>
          </a:p>
        </p:txBody>
      </p:sp>
    </p:spTree>
    <p:extLst>
      <p:ext uri="{BB962C8B-B14F-4D97-AF65-F5344CB8AC3E}">
        <p14:creationId xmlns:p14="http://schemas.microsoft.com/office/powerpoint/2010/main" val="257641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Landbouw en landbouwsamenlevingen: kenmerken</a:t>
            </a:r>
            <a:endParaRPr lang="nl-NL" dirty="0"/>
          </a:p>
        </p:txBody>
      </p:sp>
      <p:sp>
        <p:nvSpPr>
          <p:cNvPr id="3" name="Tijdelijke aanduiding voor inhoud 2"/>
          <p:cNvSpPr>
            <a:spLocks noGrp="1"/>
          </p:cNvSpPr>
          <p:nvPr>
            <p:ph idx="1"/>
          </p:nvPr>
        </p:nvSpPr>
        <p:spPr/>
        <p:txBody>
          <a:bodyPr/>
          <a:lstStyle/>
          <a:p>
            <a:pPr>
              <a:buFontTx/>
              <a:buChar char="-"/>
            </a:pPr>
            <a:r>
              <a:rPr lang="nl-NL" dirty="0" smtClean="0"/>
              <a:t>Mensen trekken niet meer rond, maar blijven op een vaste plek wonen (= sedentair bestaan)</a:t>
            </a:r>
          </a:p>
          <a:p>
            <a:pPr>
              <a:buFontTx/>
              <a:buChar char="-"/>
            </a:pPr>
            <a:r>
              <a:rPr lang="nl-NL" dirty="0" smtClean="0"/>
              <a:t>Eerst ontdekt men de akkerbouw (11.000 v </a:t>
            </a:r>
            <a:r>
              <a:rPr lang="nl-NL" dirty="0" err="1" smtClean="0"/>
              <a:t>chr</a:t>
            </a:r>
            <a:r>
              <a:rPr lang="nl-NL" dirty="0" smtClean="0"/>
              <a:t>) daarna de veeteelt (7.500 v </a:t>
            </a:r>
            <a:r>
              <a:rPr lang="nl-NL" dirty="0" err="1" smtClean="0"/>
              <a:t>chr</a:t>
            </a:r>
            <a:r>
              <a:rPr lang="nl-NL" dirty="0" smtClean="0"/>
              <a:t>). Akkerbouw en veeteelt vormt samen: landbouw. </a:t>
            </a:r>
          </a:p>
          <a:p>
            <a:pPr>
              <a:buFontTx/>
              <a:buChar char="-"/>
            </a:pPr>
            <a:r>
              <a:rPr lang="nl-NL" dirty="0" smtClean="0"/>
              <a:t>Door landbouw </a:t>
            </a:r>
            <a:r>
              <a:rPr lang="nl-NL" dirty="0" smtClean="0">
                <a:sym typeface="Wingdings" panose="05000000000000000000" pitchFamily="2" charset="2"/>
              </a:rPr>
              <a:t> ontstaan van overschotten  toename van de bevolking + stimulering nieuwe uitvindingen (bijv. opslaan van voedsel = pot)  ontstaan van specialisaties /uitvindingen: het wiel, potten, gereedschap e.d.  door de specialisaties /vaste plek / overschotten = ontstaan van verschillen tussen mensen (in macht /bezit) = sociale verschillen. </a:t>
            </a:r>
          </a:p>
          <a:p>
            <a:pPr>
              <a:buFontTx/>
              <a:buChar char="-"/>
            </a:pPr>
            <a:endParaRPr lang="nl-NL" dirty="0" smtClean="0"/>
          </a:p>
        </p:txBody>
      </p:sp>
    </p:spTree>
    <p:extLst>
      <p:ext uri="{BB962C8B-B14F-4D97-AF65-F5344CB8AC3E}">
        <p14:creationId xmlns:p14="http://schemas.microsoft.com/office/powerpoint/2010/main" val="3228156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Historie en prehistorie?</a:t>
            </a:r>
            <a:endParaRPr lang="nl-NL" dirty="0"/>
          </a:p>
        </p:txBody>
      </p:sp>
      <p:sp>
        <p:nvSpPr>
          <p:cNvPr id="3" name="Tijdelijke aanduiding voor inhoud 2"/>
          <p:cNvSpPr>
            <a:spLocks noGrp="1"/>
          </p:cNvSpPr>
          <p:nvPr>
            <p:ph idx="1"/>
          </p:nvPr>
        </p:nvSpPr>
        <p:spPr/>
        <p:txBody>
          <a:bodyPr/>
          <a:lstStyle/>
          <a:p>
            <a:pPr marL="0" indent="0">
              <a:buNone/>
            </a:pPr>
            <a:r>
              <a:rPr lang="nl-NL" dirty="0" smtClean="0"/>
              <a:t>Wanneer is iets prehistorisch en iets historisch? </a:t>
            </a:r>
          </a:p>
          <a:p>
            <a:pPr marL="0" indent="0">
              <a:buNone/>
            </a:pPr>
            <a:r>
              <a:rPr lang="nl-NL" dirty="0" smtClean="0"/>
              <a:t>Wanneer een cultuur een schrift gebruikt: dan is er sprake van historie. Er zijn dan namelijk schriftelijke bronnen die bestudeerd kunnen worden om het verleden te reconstrueren. De taak van een historicus is schriftelijke bronnen bestuderen om het verleden te reconstrueren. </a:t>
            </a:r>
          </a:p>
          <a:p>
            <a:pPr marL="0" indent="0">
              <a:buNone/>
            </a:pPr>
            <a:endParaRPr lang="nl-NL" dirty="0"/>
          </a:p>
          <a:p>
            <a:pPr marL="0" indent="0">
              <a:buNone/>
            </a:pPr>
            <a:r>
              <a:rPr lang="nl-NL" dirty="0" smtClean="0"/>
              <a:t>Nog steeds zijn er mensen die volgens deze definitie in de prehistorie leven: bijv. onontdekte indianenstammen in het Amazonegebied in Brazilië. </a:t>
            </a:r>
          </a:p>
          <a:p>
            <a:pPr marL="0" indent="0">
              <a:buNone/>
            </a:pPr>
            <a:endParaRPr lang="nl-NL" dirty="0"/>
          </a:p>
        </p:txBody>
      </p:sp>
      <p:sp>
        <p:nvSpPr>
          <p:cNvPr id="4" name="Rechthoek 3"/>
          <p:cNvSpPr/>
          <p:nvPr/>
        </p:nvSpPr>
        <p:spPr>
          <a:xfrm>
            <a:off x="2097341" y="5382227"/>
            <a:ext cx="4880631" cy="369332"/>
          </a:xfrm>
          <a:prstGeom prst="rect">
            <a:avLst/>
          </a:prstGeom>
        </p:spPr>
        <p:txBody>
          <a:bodyPr wrap="none">
            <a:spAutoFit/>
          </a:bodyPr>
          <a:lstStyle/>
          <a:p>
            <a:r>
              <a:rPr lang="nl-NL" dirty="0" smtClean="0">
                <a:hlinkClick r:id="rId2"/>
              </a:rPr>
              <a:t>https://www.youtube.com/watch?v=sLErPqqCC54</a:t>
            </a:r>
            <a:endParaRPr lang="nl-NL" dirty="0"/>
          </a:p>
        </p:txBody>
      </p:sp>
    </p:spTree>
    <p:extLst>
      <p:ext uri="{BB962C8B-B14F-4D97-AF65-F5344CB8AC3E}">
        <p14:creationId xmlns:p14="http://schemas.microsoft.com/office/powerpoint/2010/main" val="1421957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examenvraag</a:t>
            </a:r>
            <a:endParaRPr lang="nl-NL" dirty="0"/>
          </a:p>
        </p:txBody>
      </p:sp>
      <p:sp>
        <p:nvSpPr>
          <p:cNvPr id="3" name="Tijdelijke aanduiding voor inhoud 2"/>
          <p:cNvSpPr>
            <a:spLocks noGrp="1"/>
          </p:cNvSpPr>
          <p:nvPr>
            <p:ph idx="1"/>
          </p:nvPr>
        </p:nvSpPr>
        <p:spPr/>
        <p:txBody>
          <a:bodyPr/>
          <a:lstStyle/>
          <a:p>
            <a:pPr marL="0" indent="0">
              <a:buNone/>
            </a:pPr>
            <a:r>
              <a:rPr lang="nl-NL" dirty="0"/>
              <a:t>Stel:</a:t>
            </a:r>
          </a:p>
          <a:p>
            <a:pPr marL="0" indent="0">
              <a:buNone/>
            </a:pPr>
            <a:r>
              <a:rPr lang="nl-NL" dirty="0"/>
              <a:t>Bij een opgraving vind je</a:t>
            </a:r>
          </a:p>
          <a:p>
            <a:pPr marL="0" indent="0">
              <a:buNone/>
            </a:pPr>
            <a:r>
              <a:rPr lang="nl-NL" dirty="0"/>
              <a:t>• in laag 1: visfuiken, resten van speren, een vuistbijl, resten van vuurplaatsen en</a:t>
            </a:r>
          </a:p>
          <a:p>
            <a:pPr marL="0" indent="0">
              <a:buNone/>
            </a:pPr>
            <a:r>
              <a:rPr lang="nl-NL" dirty="0"/>
              <a:t>• in laag 2: resten van een maalsteen en grondsporen van een </a:t>
            </a:r>
            <a:r>
              <a:rPr lang="nl-NL" dirty="0" smtClean="0"/>
              <a:t>ploeg. In </a:t>
            </a:r>
            <a:r>
              <a:rPr lang="nl-NL" dirty="0"/>
              <a:t>slechts één van beide lagen was een vaste woonplaats.</a:t>
            </a:r>
          </a:p>
          <a:p>
            <a:pPr marL="0" indent="0">
              <a:buNone/>
            </a:pPr>
            <a:r>
              <a:rPr lang="nl-NL" dirty="0"/>
              <a:t>(2p) Beredeneer in welke laag zich de vaste woonplaats bevond.</a:t>
            </a:r>
          </a:p>
          <a:p>
            <a:pPr marL="0" indent="0">
              <a:buNone/>
            </a:pPr>
            <a:endParaRPr lang="nl-NL" dirty="0"/>
          </a:p>
        </p:txBody>
      </p:sp>
    </p:spTree>
    <p:extLst>
      <p:ext uri="{BB962C8B-B14F-4D97-AF65-F5344CB8AC3E}">
        <p14:creationId xmlns:p14="http://schemas.microsoft.com/office/powerpoint/2010/main" val="2437582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Antwoord examenvraag</a:t>
            </a:r>
            <a:endParaRPr lang="nl-NL" dirty="0"/>
          </a:p>
        </p:txBody>
      </p:sp>
      <p:sp>
        <p:nvSpPr>
          <p:cNvPr id="3" name="Tijdelijke aanduiding voor inhoud 2"/>
          <p:cNvSpPr>
            <a:spLocks noGrp="1"/>
          </p:cNvSpPr>
          <p:nvPr>
            <p:ph idx="1"/>
          </p:nvPr>
        </p:nvSpPr>
        <p:spPr/>
        <p:txBody>
          <a:bodyPr>
            <a:normAutofit/>
          </a:bodyPr>
          <a:lstStyle/>
          <a:p>
            <a:pPr marL="0" indent="0">
              <a:buNone/>
            </a:pPr>
            <a:r>
              <a:rPr lang="nl-NL" b="1" dirty="0"/>
              <a:t>Maximumscore 2</a:t>
            </a:r>
            <a:endParaRPr lang="nl-NL" dirty="0"/>
          </a:p>
          <a:p>
            <a:pPr marL="0" indent="0">
              <a:buNone/>
            </a:pPr>
            <a:r>
              <a:rPr lang="nl-NL" dirty="0"/>
              <a:t>Uit het antwoord moet blijken dat de oudste vaste woonplaats zich in laag 2 bevindt, </a:t>
            </a:r>
            <a:r>
              <a:rPr lang="nl-NL" dirty="0" smtClean="0"/>
              <a:t>omdat in </a:t>
            </a:r>
            <a:r>
              <a:rPr lang="nl-NL" dirty="0"/>
              <a:t>die laag resten zijn achtergebleven die wijzen op het voorkomen van landbouw (</a:t>
            </a:r>
            <a:r>
              <a:rPr lang="nl-NL" dirty="0" smtClean="0"/>
              <a:t>een voorwaarde </a:t>
            </a:r>
            <a:r>
              <a:rPr lang="nl-NL" dirty="0"/>
              <a:t>voor vestiging op een vaste plaats).</a:t>
            </a:r>
          </a:p>
          <a:p>
            <a:pPr marL="0" indent="0">
              <a:buNone/>
            </a:pPr>
            <a:endParaRPr lang="nl-NL" i="1" dirty="0" smtClean="0"/>
          </a:p>
          <a:p>
            <a:pPr marL="0" indent="0">
              <a:buNone/>
            </a:pPr>
            <a:r>
              <a:rPr lang="nl-NL" i="1" dirty="0" smtClean="0"/>
              <a:t>Opmerking</a:t>
            </a:r>
            <a:r>
              <a:rPr lang="nl-NL" dirty="0" smtClean="0"/>
              <a:t>: </a:t>
            </a:r>
            <a:r>
              <a:rPr lang="nl-NL" i="1" dirty="0" smtClean="0"/>
              <a:t>Alleen </a:t>
            </a:r>
            <a:r>
              <a:rPr lang="nl-NL" i="1" dirty="0"/>
              <a:t>als na de keuze van laag 2 een juiste redenering volgt, mogen scorepunten </a:t>
            </a:r>
            <a:r>
              <a:rPr lang="nl-NL" i="1" dirty="0" smtClean="0"/>
              <a:t>worden</a:t>
            </a:r>
            <a:r>
              <a:rPr lang="nl-NL" dirty="0" smtClean="0"/>
              <a:t> </a:t>
            </a:r>
            <a:r>
              <a:rPr lang="nl-NL" i="1" dirty="0" smtClean="0"/>
              <a:t>toegekend</a:t>
            </a:r>
            <a:r>
              <a:rPr lang="nl-NL" i="1" dirty="0"/>
              <a:t>.</a:t>
            </a:r>
            <a:endParaRPr lang="nl-NL" dirty="0"/>
          </a:p>
        </p:txBody>
      </p:sp>
    </p:spTree>
    <p:extLst>
      <p:ext uri="{BB962C8B-B14F-4D97-AF65-F5344CB8AC3E}">
        <p14:creationId xmlns:p14="http://schemas.microsoft.com/office/powerpoint/2010/main" val="3389214156"/>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621</Words>
  <Application>Microsoft Office PowerPoint</Application>
  <PresentationFormat>Breedbeeld</PresentationFormat>
  <Paragraphs>49</Paragraphs>
  <Slides>8</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8</vt:i4>
      </vt:variant>
    </vt:vector>
  </HeadingPairs>
  <TitlesOfParts>
    <vt:vector size="13" baseType="lpstr">
      <vt:lpstr>Arial</vt:lpstr>
      <vt:lpstr>Calibri</vt:lpstr>
      <vt:lpstr>Calibri Light</vt:lpstr>
      <vt:lpstr>Wingdings</vt:lpstr>
      <vt:lpstr>Kantoorthema</vt:lpstr>
      <vt:lpstr>Paragraaf 1</vt:lpstr>
      <vt:lpstr>Kenmerkende aspecten bij deze paragraaf: </vt:lpstr>
      <vt:lpstr>Jagers en verzamelaars: kenmerken</vt:lpstr>
      <vt:lpstr>Landbouwrevolutie</vt:lpstr>
      <vt:lpstr>Landbouw en landbouwsamenlevingen: kenmerken</vt:lpstr>
      <vt:lpstr>Historie en prehistorie?</vt:lpstr>
      <vt:lpstr>examenvraag</vt:lpstr>
      <vt:lpstr>Antwoord examenvraag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Paragraaf 1</dc:title>
  <dc:creator>Biemans, KJA (Kristel)</dc:creator>
  <cp:lastModifiedBy>Kristel Biemans</cp:lastModifiedBy>
  <cp:revision>5</cp:revision>
  <dcterms:created xsi:type="dcterms:W3CDTF">2016-04-14T12:01:44Z</dcterms:created>
  <dcterms:modified xsi:type="dcterms:W3CDTF">2019-08-27T10:06:41Z</dcterms:modified>
</cp:coreProperties>
</file>